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600" kern="1200">
        <a:solidFill>
          <a:schemeClr val="tx2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600" kern="1200">
        <a:solidFill>
          <a:schemeClr val="tx2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600" kern="1200">
        <a:solidFill>
          <a:schemeClr val="tx2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600" kern="1200">
        <a:solidFill>
          <a:schemeClr val="tx2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600" kern="1200">
        <a:solidFill>
          <a:schemeClr val="tx2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600" kern="1200">
        <a:solidFill>
          <a:schemeClr val="tx2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600" kern="1200">
        <a:solidFill>
          <a:schemeClr val="tx2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600" kern="1200">
        <a:solidFill>
          <a:schemeClr val="tx2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600" kern="1200">
        <a:solidFill>
          <a:schemeClr val="tx2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4660"/>
  </p:normalViewPr>
  <p:slideViewPr>
    <p:cSldViewPr>
      <p:cViewPr varScale="1">
        <p:scale>
          <a:sx n="96" d="100"/>
          <a:sy n="96" d="100"/>
        </p:scale>
        <p:origin x="98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defTabSz="914314">
              <a:defRPr sz="12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 defTabSz="914314">
              <a:defRPr sz="12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defTabSz="914314">
              <a:defRPr sz="12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 defTabSz="914314">
              <a:defRPr sz="12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fld id="{524C5000-CB75-4E87-8591-70462E4D3B5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268208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7498F227-2DBC-4B77-A8A4-B8CED942224A}" type="datetimeFigureOut">
              <a:rPr lang="ja-JP" altLang="en-US"/>
              <a:pPr>
                <a:defRPr/>
              </a:pPr>
              <a:t>2020/12/18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480FA511-C86E-46DD-9206-DC48DED4DA9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32652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92C87-1E8F-45DD-AAED-8FD9E84C1D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0" y="0"/>
            <a:ext cx="9144000" cy="1203708"/>
          </a:xfrm>
          <a:prstGeom prst="rect">
            <a:avLst/>
          </a:prstGeom>
          <a:gradFill flip="none" rotWithShape="1">
            <a:gsLst>
              <a:gs pos="0">
                <a:srgbClr val="3366FF"/>
              </a:gs>
              <a:gs pos="100000">
                <a:srgbClr val="000090"/>
              </a:gs>
            </a:gsLst>
            <a:lin ang="5400000" scaled="0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 userDrawn="1"/>
        </p:nvSpPr>
        <p:spPr>
          <a:xfrm>
            <a:off x="152400" y="152400"/>
            <a:ext cx="428835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000" b="1" i="0" cap="none" spc="0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日本血管外科学会</a:t>
            </a:r>
          </a:p>
        </p:txBody>
      </p:sp>
      <p:sp>
        <p:nvSpPr>
          <p:cNvPr id="16" name="正方形/長方形 15"/>
          <p:cNvSpPr/>
          <p:nvPr userDrawn="1"/>
        </p:nvSpPr>
        <p:spPr>
          <a:xfrm>
            <a:off x="228600" y="685800"/>
            <a:ext cx="4126951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altLang="ja-JP" sz="1600" b="0" i="0" dirty="0">
                <a:solidFill>
                  <a:srgbClr val="FFFFFF"/>
                </a:solidFill>
                <a:latin typeface=""/>
                <a:ea typeface=""/>
              </a:rPr>
              <a:t>The Japanese Society for Vascular Surgery</a:t>
            </a:r>
            <a:r>
              <a:rPr lang="en-US" altLang="ja-JP" sz="1600" b="0" i="0" dirty="0">
                <a:solidFill>
                  <a:srgbClr val="FFFFFF"/>
                </a:solidFill>
                <a:ea typeface=""/>
              </a:rPr>
              <a:t> </a:t>
            </a:r>
          </a:p>
        </p:txBody>
      </p:sp>
      <p:pic>
        <p:nvPicPr>
          <p:cNvPr id="17" name="図 16" descr="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76200"/>
            <a:ext cx="980743" cy="98074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D3D0E7-AD87-4234-AE66-308BCF2712B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A0D326-FE0A-4BEA-B64C-13B6C7D8D2B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655638"/>
          </a:xfr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57925-011F-4665-8C9A-E518C3816C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1203708"/>
          </a:xfrm>
          <a:prstGeom prst="rect">
            <a:avLst/>
          </a:prstGeom>
          <a:gradFill flip="none" rotWithShape="1">
            <a:gsLst>
              <a:gs pos="0">
                <a:srgbClr val="3366FF"/>
              </a:gs>
              <a:gs pos="100000">
                <a:srgbClr val="000090"/>
              </a:gs>
            </a:gsLst>
            <a:lin ang="5400000" scaled="0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52400" y="152400"/>
            <a:ext cx="428835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000" b="1" i="0" cap="none" spc="0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日本血管外科学会</a:t>
            </a:r>
          </a:p>
        </p:txBody>
      </p:sp>
      <p:sp>
        <p:nvSpPr>
          <p:cNvPr id="9" name="正方形/長方形 8"/>
          <p:cNvSpPr/>
          <p:nvPr userDrawn="1"/>
        </p:nvSpPr>
        <p:spPr>
          <a:xfrm>
            <a:off x="228600" y="685800"/>
            <a:ext cx="4126951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altLang="ja-JP" sz="1600" b="0" i="0" dirty="0">
                <a:solidFill>
                  <a:srgbClr val="FFFFFF"/>
                </a:solidFill>
                <a:latin typeface=""/>
                <a:ea typeface=""/>
              </a:rPr>
              <a:t>The Japanese Society for Vascular Surgery</a:t>
            </a:r>
            <a:r>
              <a:rPr lang="en-US" altLang="ja-JP" sz="1600" b="0" i="0" dirty="0">
                <a:solidFill>
                  <a:srgbClr val="FFFFFF"/>
                </a:solidFill>
                <a:ea typeface=""/>
              </a:rPr>
              <a:t> </a:t>
            </a:r>
          </a:p>
        </p:txBody>
      </p:sp>
      <p:pic>
        <p:nvPicPr>
          <p:cNvPr id="10" name="図 9" descr="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76200"/>
            <a:ext cx="980743" cy="98074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ED6B2D-CD81-4193-BCD7-3250BBB1AD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1203708"/>
          </a:xfrm>
          <a:prstGeom prst="rect">
            <a:avLst/>
          </a:prstGeom>
          <a:gradFill flip="none" rotWithShape="1">
            <a:gsLst>
              <a:gs pos="0">
                <a:srgbClr val="3366FF"/>
              </a:gs>
              <a:gs pos="100000">
                <a:srgbClr val="000090"/>
              </a:gs>
            </a:gsLst>
            <a:lin ang="5400000" scaled="0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52400" y="152400"/>
            <a:ext cx="428835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000" b="1" i="0" cap="none" spc="0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日本血管外科学会</a:t>
            </a:r>
          </a:p>
        </p:txBody>
      </p:sp>
      <p:sp>
        <p:nvSpPr>
          <p:cNvPr id="9" name="正方形/長方形 8"/>
          <p:cNvSpPr/>
          <p:nvPr userDrawn="1"/>
        </p:nvSpPr>
        <p:spPr>
          <a:xfrm>
            <a:off x="228600" y="685800"/>
            <a:ext cx="4126951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altLang="ja-JP" sz="1600" b="0" i="0" dirty="0">
                <a:solidFill>
                  <a:srgbClr val="FFFFFF"/>
                </a:solidFill>
                <a:latin typeface=""/>
                <a:ea typeface=""/>
              </a:rPr>
              <a:t>The Japanese Society for Vascular Surgery</a:t>
            </a:r>
            <a:r>
              <a:rPr lang="en-US" altLang="ja-JP" sz="1600" b="0" i="0" dirty="0">
                <a:solidFill>
                  <a:srgbClr val="FFFFFF"/>
                </a:solidFill>
                <a:ea typeface=""/>
              </a:rPr>
              <a:t> </a:t>
            </a:r>
          </a:p>
        </p:txBody>
      </p:sp>
      <p:pic>
        <p:nvPicPr>
          <p:cNvPr id="10" name="図 9" descr="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76200"/>
            <a:ext cx="980743" cy="98074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FEBFE-6B7D-4392-917B-4D1F8B6FA61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E347E-C33D-4116-8378-3DB6AF91218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8A2CE-F3CF-4B04-BD99-39E7AC7A26F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F6A3D-A26E-4F38-B4FB-606093FF9C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75640-5F32-4036-A674-8519584AE1C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8DB024-B6B7-40E9-90E8-470D2F31684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4478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590800"/>
            <a:ext cx="8229600" cy="353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fld id="{50D6F6F7-815A-4B23-B160-556EFA835C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1203708"/>
          </a:xfrm>
          <a:prstGeom prst="rect">
            <a:avLst/>
          </a:prstGeom>
          <a:gradFill flip="none" rotWithShape="1">
            <a:gsLst>
              <a:gs pos="0">
                <a:srgbClr val="3366FF"/>
              </a:gs>
              <a:gs pos="100000">
                <a:srgbClr val="000090"/>
              </a:gs>
            </a:gsLst>
            <a:lin ang="5400000" scaled="0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52400" y="152400"/>
            <a:ext cx="428835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000" b="1" i="0" cap="none" spc="0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日本血管外科学会</a:t>
            </a:r>
          </a:p>
        </p:txBody>
      </p:sp>
      <p:sp>
        <p:nvSpPr>
          <p:cNvPr id="9" name="正方形/長方形 8"/>
          <p:cNvSpPr/>
          <p:nvPr userDrawn="1"/>
        </p:nvSpPr>
        <p:spPr>
          <a:xfrm>
            <a:off x="228600" y="685800"/>
            <a:ext cx="4126951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altLang="ja-JP" sz="1600" b="0" i="0" dirty="0">
                <a:solidFill>
                  <a:srgbClr val="FFFFFF"/>
                </a:solidFill>
                <a:latin typeface=""/>
                <a:ea typeface=""/>
              </a:rPr>
              <a:t>The Japanese Society for Vascular Surgery</a:t>
            </a:r>
            <a:r>
              <a:rPr lang="en-US" altLang="ja-JP" sz="1600" b="0" i="0" dirty="0">
                <a:solidFill>
                  <a:srgbClr val="FFFFFF"/>
                </a:solidFill>
                <a:ea typeface=""/>
              </a:rPr>
              <a:t> </a:t>
            </a:r>
          </a:p>
        </p:txBody>
      </p:sp>
      <p:pic>
        <p:nvPicPr>
          <p:cNvPr id="10" name="図 9" descr="logo.pn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76200"/>
            <a:ext cx="980743" cy="98074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457200" y="1812788"/>
            <a:ext cx="81534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3000" b="1" dirty="0"/>
              <a:t>The</a:t>
            </a:r>
            <a:r>
              <a:rPr lang="ja-JP" altLang="en-US" sz="3000" b="1" dirty="0"/>
              <a:t> </a:t>
            </a:r>
            <a:r>
              <a:rPr lang="en-US" altLang="ja-JP" sz="3000" b="1" dirty="0"/>
              <a:t>Japanese Society for Vascular Surgery</a:t>
            </a:r>
            <a:endParaRPr kumimoji="0" lang="en-US" altLang="ja-JP" sz="3000" b="1" dirty="0">
              <a:solidFill>
                <a:schemeClr val="tx1"/>
              </a:solidFill>
            </a:endParaRPr>
          </a:p>
          <a:p>
            <a:pPr algn="ctr"/>
            <a:r>
              <a:rPr kumimoji="0" lang="en-US" altLang="ja-JP" sz="3000" b="1" dirty="0">
                <a:solidFill>
                  <a:schemeClr val="tx1"/>
                </a:solidFill>
              </a:rPr>
              <a:t>COI </a:t>
            </a:r>
            <a:r>
              <a:rPr kumimoji="0" lang="ja-JP" altLang="en-US" sz="3000" b="1" dirty="0">
                <a:solidFill>
                  <a:schemeClr val="tx1"/>
                </a:solidFill>
              </a:rPr>
              <a:t> </a:t>
            </a:r>
            <a:r>
              <a:rPr kumimoji="0" lang="en-US" altLang="ja-JP" sz="3000" b="1" dirty="0">
                <a:solidFill>
                  <a:schemeClr val="tx1"/>
                </a:solidFill>
              </a:rPr>
              <a:t>Disclosure</a:t>
            </a:r>
            <a:endParaRPr kumimoji="0" lang="en-US" altLang="ja-JP" sz="4000" dirty="0">
              <a:solidFill>
                <a:schemeClr val="tx1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/>
        </p:nvSpPr>
        <p:spPr bwMode="auto">
          <a:xfrm>
            <a:off x="914400" y="4343400"/>
            <a:ext cx="7620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dirty="0">
              <a:ea typeface="HGP創英角ｺﾞｼｯｸUB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3000" dirty="0">
                <a:ea typeface="HGP創英角ｺﾞｼｯｸUB" pitchFamily="50" charset="-128"/>
              </a:rPr>
              <a:t>In connection with this presentation, there is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3000" dirty="0">
                <a:ea typeface="HGP創英角ｺﾞｼｯｸUB" pitchFamily="50" charset="-128"/>
              </a:rPr>
              <a:t>no COI to be disclosed with any companies.</a:t>
            </a:r>
            <a:endParaRPr kumimoji="0" lang="en-US" altLang="ja-JP" sz="3000" dirty="0">
              <a:ea typeface="ＭＳ Ｐゴシック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71969" y="3124200"/>
            <a:ext cx="872386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0" lang="en-US" altLang="ja-JP" sz="2000" b="1" u="sng" dirty="0">
                <a:solidFill>
                  <a:schemeClr val="tx1"/>
                </a:solidFill>
              </a:rPr>
              <a:t>Presenter</a:t>
            </a:r>
            <a:r>
              <a:rPr kumimoji="0" lang="ja-JP" altLang="en-US" sz="2000" b="1" u="sng" dirty="0">
                <a:solidFill>
                  <a:schemeClr val="tx1"/>
                </a:solidFill>
              </a:rPr>
              <a:t>：</a:t>
            </a:r>
            <a:r>
              <a:rPr kumimoji="0" lang="en-US" altLang="ja-JP" sz="2000" b="1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 ○○</a:t>
            </a:r>
            <a:r>
              <a:rPr kumimoji="0" lang="ja-JP" altLang="en-US" sz="2000" b="1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2000" b="1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ja-JP" altLang="en-US" sz="2000" b="1" u="sng" dirty="0" err="1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、</a:t>
            </a:r>
            <a:r>
              <a:rPr kumimoji="0" lang="ja-JP" altLang="en-US" sz="2000" b="1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2000" b="1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ja-JP" altLang="en-US" sz="2000" b="1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2000" b="1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ja-JP" altLang="en-US" sz="2000" b="1" u="sng" dirty="0" err="1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、</a:t>
            </a:r>
            <a:r>
              <a:rPr kumimoji="0" lang="ja-JP" altLang="en-US" sz="2000" b="1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◎</a:t>
            </a:r>
            <a:r>
              <a:rPr kumimoji="0" lang="en-US" altLang="ja-JP" sz="2000" b="1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 ○○</a:t>
            </a:r>
            <a:r>
              <a:rPr kumimoji="0" lang="ja-JP" altLang="en-US" sz="2000" b="1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2000" b="1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en-US" altLang="ja-JP" sz="2000" b="1" u="sng" dirty="0">
                <a:solidFill>
                  <a:schemeClr val="tx1"/>
                </a:solidFill>
              </a:rPr>
              <a:t> </a:t>
            </a:r>
            <a:r>
              <a:rPr kumimoji="0" lang="ja-JP" altLang="en-US" sz="2000" b="1" u="sng" dirty="0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2000" b="1" u="sng" dirty="0">
                <a:solidFill>
                  <a:schemeClr val="tx1"/>
                </a:solidFill>
              </a:rPr>
              <a:t> </a:t>
            </a:r>
            <a:r>
              <a:rPr kumimoji="0" lang="ja-JP" altLang="en-US" sz="2000" b="1" u="sng" dirty="0">
                <a:solidFill>
                  <a:schemeClr val="tx1"/>
                </a:solidFill>
              </a:rPr>
              <a:t>（◎</a:t>
            </a:r>
            <a:r>
              <a:rPr kumimoji="0" lang="en-US" altLang="ja-JP" sz="2000" b="1" u="sng" dirty="0">
                <a:solidFill>
                  <a:schemeClr val="tx1"/>
                </a:solidFill>
              </a:rPr>
              <a:t>Lead presenter</a:t>
            </a:r>
            <a:r>
              <a:rPr kumimoji="0" lang="ja-JP" altLang="en-US" sz="2000" b="1" u="sng" dirty="0">
                <a:solidFill>
                  <a:schemeClr val="tx1"/>
                </a:solidFill>
              </a:rPr>
              <a:t>）</a:t>
            </a:r>
            <a:endParaRPr kumimoji="0" lang="en-US" altLang="ja-JP" sz="2000" b="1" u="sng" dirty="0">
              <a:solidFill>
                <a:srgbClr val="1C1C1C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 bwMode="auto">
          <a:xfrm>
            <a:off x="609600" y="3886200"/>
            <a:ext cx="1371600" cy="13716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 bwMode="auto">
          <a:xfrm>
            <a:off x="762000" y="4191000"/>
            <a:ext cx="8001000" cy="2057400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 bwMode="auto">
          <a:xfrm>
            <a:off x="609600" y="4343400"/>
            <a:ext cx="4724400" cy="21336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600" b="0" i="0" u="none" strike="noStrike" cap="none" normalizeH="0" baseline="0">
              <a:ln>
                <a:solidFill>
                  <a:srgbClr val="0070C0"/>
                </a:solidFill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>
            <a:off x="609600" y="4059557"/>
            <a:ext cx="1447800" cy="218884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-76201" y="1214196"/>
            <a:ext cx="92964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2400" b="1" dirty="0">
                <a:latin typeface="+mn-lt"/>
              </a:rPr>
              <a:t>The</a:t>
            </a:r>
            <a:r>
              <a:rPr lang="ja-JP" altLang="en-US" sz="2400" b="1" dirty="0">
                <a:latin typeface="+mn-lt"/>
              </a:rPr>
              <a:t> </a:t>
            </a:r>
            <a:r>
              <a:rPr lang="en-US" altLang="ja-JP" sz="2400" b="1" dirty="0">
                <a:latin typeface="+mn-lt"/>
              </a:rPr>
              <a:t>Japanese Society for Vascular Surgery</a:t>
            </a:r>
          </a:p>
          <a:p>
            <a:pPr algn="ctr"/>
            <a:r>
              <a:rPr kumimoji="0" lang="en-US" altLang="ja-JP" sz="2400" b="1" dirty="0">
                <a:solidFill>
                  <a:schemeClr val="tx1"/>
                </a:solidFill>
                <a:latin typeface="+mn-lt"/>
              </a:rPr>
              <a:t>COI </a:t>
            </a:r>
            <a:r>
              <a:rPr kumimoji="0" lang="ja-JP" altLang="en-US" sz="2400" b="1" dirty="0">
                <a:solidFill>
                  <a:schemeClr val="tx1"/>
                </a:solidFill>
                <a:latin typeface="+mn-lt"/>
              </a:rPr>
              <a:t> </a:t>
            </a:r>
            <a:r>
              <a:rPr kumimoji="0" lang="en-US" altLang="ja-JP" sz="2400" b="1" dirty="0">
                <a:solidFill>
                  <a:schemeClr val="tx1"/>
                </a:solidFill>
                <a:latin typeface="+mn-lt"/>
              </a:rPr>
              <a:t>Disclosure</a:t>
            </a:r>
            <a:endParaRPr kumimoji="0" lang="en-US" altLang="ja-JP" sz="2400" b="1" dirty="0">
              <a:solidFill>
                <a:schemeClr val="tx1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10" name="Rectangle 3"/>
          <p:cNvSpPr>
            <a:spLocks noGrp="1" noChangeArrowheads="1"/>
          </p:cNvSpPr>
          <p:nvPr/>
        </p:nvSpPr>
        <p:spPr bwMode="auto">
          <a:xfrm>
            <a:off x="1219200" y="3429000"/>
            <a:ext cx="71628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10066" y="1957013"/>
            <a:ext cx="87238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0" lang="en-US" altLang="ja-JP" sz="2000" b="1" u="sng" dirty="0">
                <a:solidFill>
                  <a:schemeClr val="tx1"/>
                </a:solidFill>
              </a:rPr>
              <a:t>Presenter</a:t>
            </a:r>
            <a:r>
              <a:rPr kumimoji="0" lang="ja-JP" altLang="en-US" sz="2000" b="1" u="sng" dirty="0">
                <a:solidFill>
                  <a:schemeClr val="tx1"/>
                </a:solidFill>
              </a:rPr>
              <a:t>：</a:t>
            </a:r>
            <a:r>
              <a:rPr kumimoji="0" lang="en-US" altLang="ja-JP" sz="2000" b="1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 ○○</a:t>
            </a:r>
            <a:r>
              <a:rPr kumimoji="0" lang="ja-JP" altLang="en-US" sz="2000" b="1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2000" b="1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ja-JP" altLang="en-US" sz="2000" b="1" u="sng" dirty="0" err="1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、</a:t>
            </a:r>
            <a:r>
              <a:rPr kumimoji="0" lang="ja-JP" altLang="en-US" sz="2000" b="1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2000" b="1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ja-JP" altLang="en-US" sz="2000" b="1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2000" b="1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ja-JP" altLang="en-US" sz="2000" b="1" u="sng" dirty="0" err="1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、</a:t>
            </a:r>
            <a:r>
              <a:rPr kumimoji="0" lang="ja-JP" altLang="en-US" sz="2000" b="1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◎</a:t>
            </a:r>
            <a:r>
              <a:rPr kumimoji="0" lang="en-US" altLang="ja-JP" sz="2000" b="1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 ○○</a:t>
            </a:r>
            <a:r>
              <a:rPr kumimoji="0" lang="ja-JP" altLang="en-US" sz="2000" b="1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2000" b="1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en-US" altLang="ja-JP" sz="2000" b="1" u="sng" dirty="0">
                <a:solidFill>
                  <a:schemeClr val="tx1"/>
                </a:solidFill>
              </a:rPr>
              <a:t> </a:t>
            </a:r>
            <a:r>
              <a:rPr kumimoji="0" lang="ja-JP" altLang="en-US" sz="2000" b="1" u="sng" dirty="0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2000" b="1" u="sng" dirty="0">
                <a:solidFill>
                  <a:schemeClr val="tx1"/>
                </a:solidFill>
              </a:rPr>
              <a:t> </a:t>
            </a:r>
            <a:r>
              <a:rPr kumimoji="0" lang="ja-JP" altLang="en-US" sz="2000" b="1" u="sng" dirty="0">
                <a:solidFill>
                  <a:schemeClr val="tx1"/>
                </a:solidFill>
              </a:rPr>
              <a:t>（◎</a:t>
            </a:r>
            <a:r>
              <a:rPr kumimoji="0" lang="en-US" altLang="ja-JP" sz="2000" b="1" u="sng" dirty="0">
                <a:solidFill>
                  <a:schemeClr val="tx1"/>
                </a:solidFill>
              </a:rPr>
              <a:t>Lead presenter</a:t>
            </a:r>
            <a:r>
              <a:rPr kumimoji="0" lang="ja-JP" altLang="en-US" sz="2000" b="1" u="sng" dirty="0">
                <a:solidFill>
                  <a:schemeClr val="tx1"/>
                </a:solidFill>
              </a:rPr>
              <a:t>）</a:t>
            </a:r>
            <a:endParaRPr kumimoji="0" lang="en-US" altLang="ja-JP" sz="2000" b="1" u="sng" dirty="0">
              <a:solidFill>
                <a:srgbClr val="1C1C1C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436480"/>
              </p:ext>
            </p:extLst>
          </p:nvPr>
        </p:nvGraphicFramePr>
        <p:xfrm>
          <a:off x="609598" y="2308793"/>
          <a:ext cx="7924800" cy="4549207"/>
        </p:xfrm>
        <a:graphic>
          <a:graphicData uri="http://schemas.openxmlformats.org/drawingml/2006/table">
            <a:tbl>
              <a:tblPr/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94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HGPｺﾞｼｯｸE" pitchFamily="50" charset="-128"/>
                        </a:rPr>
                        <a:t>　</a:t>
                      </a:r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Categories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Amount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 or No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Entities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3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Employment/Leadership position/Advisory role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From one company / organization is 1,000,000 JPY/</a:t>
                      </a:r>
                      <a:r>
                        <a:rPr kumimoji="1" lang="en-US" altLang="ja-JP" sz="105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yr</a:t>
                      </a:r>
                      <a:r>
                        <a:rPr kumimoji="1" lang="en-US" altLang="ja-JP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or more</a:t>
                      </a:r>
                      <a:endParaRPr kumimoji="1" lang="ja-JP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63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Stock ownership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平成明朝"/>
                          <a:cs typeface="Times New Roman"/>
                        </a:rPr>
                        <a:t>1,000,000 JPY or more profit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marL="90170" marR="901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7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Patent royalties/licensing fees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From one company / organization is 1,000,000 JPY/</a:t>
                      </a:r>
                      <a:r>
                        <a:rPr kumimoji="1" lang="en-US" altLang="ja-JP" sz="105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yr</a:t>
                      </a:r>
                      <a:r>
                        <a:rPr kumimoji="1" lang="en-US" altLang="ja-JP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or more</a:t>
                      </a:r>
                      <a:endParaRPr kumimoji="1" lang="ja-JP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05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Honoraria (e.g. lecture fees)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From one company / organization is 500,000 JPY/</a:t>
                      </a:r>
                      <a:r>
                        <a:rPr kumimoji="1" lang="en-US" altLang="ja-JP" sz="105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yr</a:t>
                      </a:r>
                      <a:r>
                        <a:rPr kumimoji="1" lang="en-US" altLang="ja-JP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or more</a:t>
                      </a:r>
                      <a:endParaRPr kumimoji="1" lang="ja-JP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05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Fees for promotional materials or manuscript fee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From one company / organization is 500,000 JPY/</a:t>
                      </a:r>
                      <a:r>
                        <a:rPr kumimoji="1" lang="en-US" altLang="ja-JP" sz="105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yr</a:t>
                      </a:r>
                      <a:r>
                        <a:rPr kumimoji="1" lang="en-US" altLang="ja-JP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or more</a:t>
                      </a:r>
                      <a:endParaRPr kumimoji="1" lang="ja-JP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0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Research</a:t>
                      </a:r>
                      <a:r>
                        <a:rPr kumimoji="1" lang="ja-JP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funding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From one company / organization is 1,000,000 JPY/</a:t>
                      </a:r>
                      <a:r>
                        <a:rPr kumimoji="1" lang="en-US" altLang="ja-JP" sz="105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yr</a:t>
                      </a:r>
                      <a:r>
                        <a:rPr kumimoji="1" lang="en-US" altLang="ja-JP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or more</a:t>
                      </a:r>
                      <a:endParaRPr kumimoji="1" lang="ja-JP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HGPｺﾞｼｯｸE" pitchFamily="50" charset="-128"/>
                        </a:rPr>
                        <a:t>○○</a:t>
                      </a:r>
                      <a:r>
                        <a:rPr lang="en-US" altLang="ja-JP" sz="1200" dirty="0">
                          <a:solidFill>
                            <a:schemeClr val="tx1"/>
                          </a:solidFill>
                        </a:rPr>
                        <a:t>Pharmaceutical Co., Ltd.</a:t>
                      </a:r>
                      <a:endParaRPr kumimoji="0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50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Scholarship/Donation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From one company / organization is 1,000,000 JPY/</a:t>
                      </a:r>
                      <a:r>
                        <a:rPr kumimoji="1" lang="en-US" altLang="ja-JP" sz="105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yr</a:t>
                      </a:r>
                      <a:r>
                        <a:rPr kumimoji="1" lang="en-US" altLang="ja-JP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or more</a:t>
                      </a:r>
                      <a:endParaRPr kumimoji="1" lang="ja-JP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HGPｺﾞｼｯｸE" pitchFamily="50" charset="-128"/>
                        </a:rPr>
                        <a:t>No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8093532"/>
                  </a:ext>
                </a:extLst>
              </a:tr>
              <a:tr h="37205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Endowed chair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HGPｺﾞｼｯｸE" pitchFamily="50" charset="-128"/>
                        </a:rPr>
                        <a:t>―</a:t>
                      </a:r>
                      <a:endParaRPr kumimoji="1" lang="ja-JP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205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HGPｺﾞｼｯｸE" pitchFamily="50" charset="-128"/>
                        </a:rPr>
                        <a:t>Adjunct/Temporary staff/Student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HGPｺﾞｼｯｸE" pitchFamily="50" charset="-128"/>
                        </a:rPr>
                        <a:t>―</a:t>
                      </a:r>
                      <a:endParaRPr kumimoji="1" lang="ja-JP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2058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Travel expenses/Gift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From one company / organization is 50,000 JPY/</a:t>
                      </a:r>
                      <a:r>
                        <a:rPr kumimoji="1" lang="en-US" altLang="ja-JP" sz="105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yr</a:t>
                      </a:r>
                      <a:r>
                        <a:rPr kumimoji="1" lang="en-US" altLang="ja-JP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or more</a:t>
                      </a:r>
                      <a:endParaRPr kumimoji="1" lang="ja-JP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910458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716</TotalTime>
  <Words>231</Words>
  <Application>Microsoft Office PowerPoint</Application>
  <PresentationFormat>画面に合わせる (4:3)</PresentationFormat>
  <Paragraphs>49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HGPｺﾞｼｯｸE</vt:lpstr>
      <vt:lpstr>HGP創英角ｺﾞｼｯｸUB</vt:lpstr>
      <vt:lpstr>Arial</vt:lpstr>
      <vt:lpstr>Calibri</vt:lpstr>
      <vt:lpstr>標準デザイン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m-yagi</dc:creator>
  <cp:lastModifiedBy>山本 知草</cp:lastModifiedBy>
  <cp:revision>73</cp:revision>
  <cp:lastPrinted>1601-01-01T00:00:00Z</cp:lastPrinted>
  <dcterms:created xsi:type="dcterms:W3CDTF">1601-01-01T00:00:00Z</dcterms:created>
  <dcterms:modified xsi:type="dcterms:W3CDTF">2020-12-18T05:35:50Z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