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57" r:id="rId2"/>
    <p:sldId id="256" r:id="rId3"/>
  </p:sldIdLst>
  <p:sldSz cx="9144000" cy="6858000" type="screen4x3"/>
  <p:notesSz cx="6888163" cy="10020300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sz="1600" kern="1200">
        <a:solidFill>
          <a:schemeClr val="tx2"/>
        </a:solidFill>
        <a:latin typeface="Arial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1600" kern="1200">
        <a:solidFill>
          <a:schemeClr val="tx2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1600" kern="1200">
        <a:solidFill>
          <a:schemeClr val="tx2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1600" kern="1200">
        <a:solidFill>
          <a:schemeClr val="tx2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1600" kern="1200">
        <a:solidFill>
          <a:schemeClr val="tx2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sz="1600" kern="1200">
        <a:solidFill>
          <a:schemeClr val="tx2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sz="1600" kern="1200">
        <a:solidFill>
          <a:schemeClr val="tx2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sz="1600" kern="1200">
        <a:solidFill>
          <a:schemeClr val="tx2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sz="1600" kern="1200">
        <a:solidFill>
          <a:schemeClr val="tx2"/>
        </a:solidFill>
        <a:latin typeface="Arial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FF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85" autoAdjust="0"/>
    <p:restoredTop sz="94660"/>
  </p:normalViewPr>
  <p:slideViewPr>
    <p:cSldViewPr>
      <p:cViewPr varScale="1">
        <p:scale>
          <a:sx n="96" d="100"/>
          <a:sy n="96" d="100"/>
        </p:scale>
        <p:origin x="984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44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85466" cy="5014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16" tIns="46558" rIns="93116" bIns="46558" numCol="1" anchor="t" anchorCtr="0" compatLnSpc="1">
            <a:prstTxWarp prst="textNoShape">
              <a:avLst/>
            </a:prstTxWarp>
          </a:bodyPr>
          <a:lstStyle>
            <a:lvl1pPr defTabSz="931137">
              <a:defRPr sz="1200">
                <a:solidFill>
                  <a:schemeClr val="tx1"/>
                </a:solidFill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01074" y="0"/>
            <a:ext cx="2985465" cy="5014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16" tIns="46558" rIns="93116" bIns="46558" numCol="1" anchor="t" anchorCtr="0" compatLnSpc="1">
            <a:prstTxWarp prst="textNoShape">
              <a:avLst/>
            </a:prstTxWarp>
          </a:bodyPr>
          <a:lstStyle>
            <a:lvl1pPr algn="r" defTabSz="931137">
              <a:defRPr sz="1200">
                <a:solidFill>
                  <a:schemeClr val="tx1"/>
                </a:solidFill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560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517269"/>
            <a:ext cx="2985466" cy="5014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16" tIns="46558" rIns="93116" bIns="46558" numCol="1" anchor="b" anchorCtr="0" compatLnSpc="1">
            <a:prstTxWarp prst="textNoShape">
              <a:avLst/>
            </a:prstTxWarp>
          </a:bodyPr>
          <a:lstStyle>
            <a:lvl1pPr defTabSz="931137">
              <a:defRPr sz="1200">
                <a:solidFill>
                  <a:schemeClr val="tx1"/>
                </a:solidFill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560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01074" y="9517269"/>
            <a:ext cx="2985465" cy="5014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16" tIns="46558" rIns="93116" bIns="46558" numCol="1" anchor="b" anchorCtr="0" compatLnSpc="1">
            <a:prstTxWarp prst="textNoShape">
              <a:avLst/>
            </a:prstTxWarp>
          </a:bodyPr>
          <a:lstStyle>
            <a:lvl1pPr algn="r" defTabSz="931137">
              <a:defRPr sz="1200">
                <a:solidFill>
                  <a:schemeClr val="tx1"/>
                </a:solidFill>
                <a:ea typeface="ＭＳ Ｐゴシック" pitchFamily="50" charset="-128"/>
              </a:defRPr>
            </a:lvl1pPr>
          </a:lstStyle>
          <a:p>
            <a:pPr>
              <a:defRPr/>
            </a:pPr>
            <a:fld id="{524C5000-CB75-4E87-8591-70462E4D3B5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72682086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85466" cy="501419"/>
          </a:xfrm>
          <a:prstGeom prst="rect">
            <a:avLst/>
          </a:prstGeom>
        </p:spPr>
        <p:txBody>
          <a:bodyPr vert="horz" lIns="93122" tIns="46561" rIns="93122" bIns="46561" rtlCol="0"/>
          <a:lstStyle>
            <a:lvl1pPr algn="l">
              <a:defRPr sz="1200"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901074" y="0"/>
            <a:ext cx="2985465" cy="501419"/>
          </a:xfrm>
          <a:prstGeom prst="rect">
            <a:avLst/>
          </a:prstGeom>
        </p:spPr>
        <p:txBody>
          <a:bodyPr vert="horz" lIns="93122" tIns="46561" rIns="93122" bIns="46561" rtlCol="0"/>
          <a:lstStyle>
            <a:lvl1pPr algn="r">
              <a:defRPr sz="1200">
                <a:ea typeface="ＭＳ Ｐゴシック" pitchFamily="50" charset="-128"/>
              </a:defRPr>
            </a:lvl1pPr>
          </a:lstStyle>
          <a:p>
            <a:pPr>
              <a:defRPr/>
            </a:pPr>
            <a:fld id="{7498F227-2DBC-4B77-A8A4-B8CED942224A}" type="datetimeFigureOut">
              <a:rPr lang="ja-JP" altLang="en-US"/>
              <a:pPr>
                <a:defRPr/>
              </a:pPr>
              <a:t>2020/12/18</a:t>
            </a:fld>
            <a:endParaRPr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938213" y="750888"/>
            <a:ext cx="5011737" cy="37592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22" tIns="46561" rIns="93122" bIns="46561" rtlCol="0" anchor="ctr"/>
          <a:lstStyle/>
          <a:p>
            <a:pPr lvl="0"/>
            <a:endParaRPr lang="ja-JP" altLang="en-US" noProof="0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8330" y="4759441"/>
            <a:ext cx="5511505" cy="4509538"/>
          </a:xfrm>
          <a:prstGeom prst="rect">
            <a:avLst/>
          </a:prstGeom>
        </p:spPr>
        <p:txBody>
          <a:bodyPr vert="horz" lIns="93122" tIns="46561" rIns="93122" bIns="46561" rtlCol="0">
            <a:normAutofit/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1" y="9517269"/>
            <a:ext cx="2985466" cy="501418"/>
          </a:xfrm>
          <a:prstGeom prst="rect">
            <a:avLst/>
          </a:prstGeom>
        </p:spPr>
        <p:txBody>
          <a:bodyPr vert="horz" lIns="93122" tIns="46561" rIns="93122" bIns="46561" rtlCol="0" anchor="b"/>
          <a:lstStyle>
            <a:lvl1pPr algn="l">
              <a:defRPr sz="1200"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901074" y="9517269"/>
            <a:ext cx="2985465" cy="501418"/>
          </a:xfrm>
          <a:prstGeom prst="rect">
            <a:avLst/>
          </a:prstGeom>
        </p:spPr>
        <p:txBody>
          <a:bodyPr vert="horz" lIns="93122" tIns="46561" rIns="93122" bIns="46561" rtlCol="0" anchor="b"/>
          <a:lstStyle>
            <a:lvl1pPr algn="r">
              <a:defRPr sz="1200">
                <a:ea typeface="ＭＳ Ｐゴシック" pitchFamily="50" charset="-128"/>
              </a:defRPr>
            </a:lvl1pPr>
          </a:lstStyle>
          <a:p>
            <a:pPr>
              <a:defRPr/>
            </a:pPr>
            <a:fld id="{480FA511-C86E-46DD-9206-DC48DED4DA9F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3326520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892C87-1E8F-45DD-AAED-8FD9E84C1D5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12" name="Rectangle 8"/>
          <p:cNvSpPr>
            <a:spLocks noChangeArrowheads="1"/>
          </p:cNvSpPr>
          <p:nvPr/>
        </p:nvSpPr>
        <p:spPr bwMode="auto">
          <a:xfrm>
            <a:off x="0" y="0"/>
            <a:ext cx="9144000" cy="1203708"/>
          </a:xfrm>
          <a:prstGeom prst="rect">
            <a:avLst/>
          </a:prstGeom>
          <a:gradFill flip="none" rotWithShape="1">
            <a:gsLst>
              <a:gs pos="0">
                <a:srgbClr val="3366FF"/>
              </a:gs>
              <a:gs pos="100000">
                <a:srgbClr val="000090"/>
              </a:gs>
            </a:gsLst>
            <a:lin ang="5400000" scaled="0"/>
            <a:tileRect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 sz="3200" dirty="0">
              <a:solidFill>
                <a:schemeClr val="tx1"/>
              </a:solidFill>
            </a:endParaRPr>
          </a:p>
        </p:txBody>
      </p:sp>
      <p:sp>
        <p:nvSpPr>
          <p:cNvPr id="15" name="正方形/長方形 14"/>
          <p:cNvSpPr/>
          <p:nvPr userDrawn="1"/>
        </p:nvSpPr>
        <p:spPr>
          <a:xfrm>
            <a:off x="152400" y="152400"/>
            <a:ext cx="4288353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ja-JP" altLang="en-US" sz="4000" b="1" i="0" cap="none" spc="0" dirty="0">
                <a:ln w="12700">
                  <a:noFill/>
                  <a:prstDash val="solid"/>
                </a:ln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日本血管外科学会</a:t>
            </a:r>
          </a:p>
        </p:txBody>
      </p:sp>
      <p:sp>
        <p:nvSpPr>
          <p:cNvPr id="16" name="正方形/長方形 15"/>
          <p:cNvSpPr/>
          <p:nvPr userDrawn="1"/>
        </p:nvSpPr>
        <p:spPr>
          <a:xfrm>
            <a:off x="228600" y="685800"/>
            <a:ext cx="4126951" cy="33855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en-US" altLang="ja-JP" sz="1600" b="0" i="0" dirty="0">
                <a:solidFill>
                  <a:srgbClr val="FFFFFF"/>
                </a:solidFill>
                <a:latin typeface=""/>
                <a:ea typeface=""/>
              </a:rPr>
              <a:t>The Japanese Society for Vascular Surgery</a:t>
            </a:r>
            <a:r>
              <a:rPr lang="en-US" altLang="ja-JP" sz="1600" b="0" i="0" dirty="0">
                <a:solidFill>
                  <a:srgbClr val="FFFFFF"/>
                </a:solidFill>
                <a:ea typeface=""/>
              </a:rPr>
              <a:t> </a:t>
            </a:r>
          </a:p>
        </p:txBody>
      </p:sp>
      <p:pic>
        <p:nvPicPr>
          <p:cNvPr id="17" name="図 16" descr="logo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4800" y="76200"/>
            <a:ext cx="980743" cy="980743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D3D0E7-AD87-4234-AE66-308BCF2712B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A0D326-FE0A-4BEA-B64C-13B6C7D8D2B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1295400"/>
            <a:ext cx="8229600" cy="655638"/>
          </a:xfrm>
        </p:spPr>
        <p:txBody>
          <a:bodyPr/>
          <a:lstStyle/>
          <a:p>
            <a:r>
              <a:rPr lang="ja-JP" altLang="en-US" dirty="0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2133600"/>
            <a:ext cx="8229600" cy="3992563"/>
          </a:xfrm>
        </p:spPr>
        <p:txBody>
          <a:bodyPr/>
          <a:lstStyle/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857925-011F-4665-8C9A-E518C3816C7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7" name="Rectangle 8"/>
          <p:cNvSpPr>
            <a:spLocks noChangeArrowheads="1"/>
          </p:cNvSpPr>
          <p:nvPr userDrawn="1"/>
        </p:nvSpPr>
        <p:spPr bwMode="auto">
          <a:xfrm>
            <a:off x="0" y="0"/>
            <a:ext cx="9144000" cy="1203708"/>
          </a:xfrm>
          <a:prstGeom prst="rect">
            <a:avLst/>
          </a:prstGeom>
          <a:gradFill flip="none" rotWithShape="1">
            <a:gsLst>
              <a:gs pos="0">
                <a:srgbClr val="3366FF"/>
              </a:gs>
              <a:gs pos="100000">
                <a:srgbClr val="000090"/>
              </a:gs>
            </a:gsLst>
            <a:lin ang="5400000" scaled="0"/>
            <a:tileRect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 sz="3200" dirty="0">
              <a:solidFill>
                <a:schemeClr val="tx1"/>
              </a:solidFill>
            </a:endParaRPr>
          </a:p>
        </p:txBody>
      </p:sp>
      <p:sp>
        <p:nvSpPr>
          <p:cNvPr id="8" name="正方形/長方形 7"/>
          <p:cNvSpPr/>
          <p:nvPr userDrawn="1"/>
        </p:nvSpPr>
        <p:spPr>
          <a:xfrm>
            <a:off x="152400" y="152400"/>
            <a:ext cx="4288353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ja-JP" altLang="en-US" sz="4000" b="1" i="0" cap="none" spc="0" dirty="0">
                <a:ln w="12700">
                  <a:noFill/>
                  <a:prstDash val="solid"/>
                </a:ln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日本血管外科学会</a:t>
            </a:r>
          </a:p>
        </p:txBody>
      </p:sp>
      <p:sp>
        <p:nvSpPr>
          <p:cNvPr id="9" name="正方形/長方形 8"/>
          <p:cNvSpPr/>
          <p:nvPr userDrawn="1"/>
        </p:nvSpPr>
        <p:spPr>
          <a:xfrm>
            <a:off x="228600" y="685800"/>
            <a:ext cx="4126951" cy="33855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en-US" altLang="ja-JP" sz="1600" b="0" i="0" dirty="0">
                <a:solidFill>
                  <a:srgbClr val="FFFFFF"/>
                </a:solidFill>
                <a:latin typeface=""/>
                <a:ea typeface=""/>
              </a:rPr>
              <a:t>The Japanese Society for Vascular Surgery</a:t>
            </a:r>
            <a:r>
              <a:rPr lang="en-US" altLang="ja-JP" sz="1600" b="0" i="0" dirty="0">
                <a:solidFill>
                  <a:srgbClr val="FFFFFF"/>
                </a:solidFill>
                <a:ea typeface=""/>
              </a:rPr>
              <a:t> </a:t>
            </a:r>
          </a:p>
        </p:txBody>
      </p:sp>
      <p:pic>
        <p:nvPicPr>
          <p:cNvPr id="10" name="図 9" descr="logo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4800" y="76200"/>
            <a:ext cx="980743" cy="980743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ED6B2D-CD81-4193-BCD7-3250BBB1AD5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7" name="Rectangle 8"/>
          <p:cNvSpPr>
            <a:spLocks noChangeArrowheads="1"/>
          </p:cNvSpPr>
          <p:nvPr userDrawn="1"/>
        </p:nvSpPr>
        <p:spPr bwMode="auto">
          <a:xfrm>
            <a:off x="0" y="0"/>
            <a:ext cx="9144000" cy="1203708"/>
          </a:xfrm>
          <a:prstGeom prst="rect">
            <a:avLst/>
          </a:prstGeom>
          <a:gradFill flip="none" rotWithShape="1">
            <a:gsLst>
              <a:gs pos="0">
                <a:srgbClr val="3366FF"/>
              </a:gs>
              <a:gs pos="100000">
                <a:srgbClr val="000090"/>
              </a:gs>
            </a:gsLst>
            <a:lin ang="5400000" scaled="0"/>
            <a:tileRect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 sz="3200" dirty="0">
              <a:solidFill>
                <a:schemeClr val="tx1"/>
              </a:solidFill>
            </a:endParaRPr>
          </a:p>
        </p:txBody>
      </p:sp>
      <p:sp>
        <p:nvSpPr>
          <p:cNvPr id="8" name="正方形/長方形 7"/>
          <p:cNvSpPr/>
          <p:nvPr userDrawn="1"/>
        </p:nvSpPr>
        <p:spPr>
          <a:xfrm>
            <a:off x="152400" y="152400"/>
            <a:ext cx="4288353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ja-JP" altLang="en-US" sz="4000" b="1" i="0" cap="none" spc="0" dirty="0">
                <a:ln w="12700">
                  <a:noFill/>
                  <a:prstDash val="solid"/>
                </a:ln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日本血管外科学会</a:t>
            </a:r>
          </a:p>
        </p:txBody>
      </p:sp>
      <p:sp>
        <p:nvSpPr>
          <p:cNvPr id="9" name="正方形/長方形 8"/>
          <p:cNvSpPr/>
          <p:nvPr userDrawn="1"/>
        </p:nvSpPr>
        <p:spPr>
          <a:xfrm>
            <a:off x="228600" y="685800"/>
            <a:ext cx="4126951" cy="33855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en-US" altLang="ja-JP" sz="1600" b="0" i="0" dirty="0">
                <a:solidFill>
                  <a:srgbClr val="FFFFFF"/>
                </a:solidFill>
                <a:latin typeface=""/>
                <a:ea typeface=""/>
              </a:rPr>
              <a:t>The Japanese Society for Vascular Surgery</a:t>
            </a:r>
            <a:r>
              <a:rPr lang="en-US" altLang="ja-JP" sz="1600" b="0" i="0" dirty="0">
                <a:solidFill>
                  <a:srgbClr val="FFFFFF"/>
                </a:solidFill>
                <a:ea typeface=""/>
              </a:rPr>
              <a:t> </a:t>
            </a:r>
          </a:p>
        </p:txBody>
      </p:sp>
      <p:pic>
        <p:nvPicPr>
          <p:cNvPr id="10" name="図 9" descr="logo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4800" y="76200"/>
            <a:ext cx="980743" cy="980743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2FEBFE-6B7D-4392-917B-4D1F8B6FA61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1E347E-C33D-4116-8378-3DB6AF91218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D8A2CE-F3CF-4B04-BD99-39E7AC7A26F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FF6A3D-A26E-4F38-B4FB-606093FF9C8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775640-5F32-4036-A674-8519584AE1C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8DB024-B6B7-40E9-90E8-470D2F31684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447800"/>
            <a:ext cx="8229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2590800"/>
            <a:ext cx="8229600" cy="3535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kumimoji="0" sz="1400">
                <a:solidFill>
                  <a:schemeClr val="tx1"/>
                </a:solidFill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kumimoji="0" sz="1400">
                <a:solidFill>
                  <a:schemeClr val="tx1"/>
                </a:solidFill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kumimoji="0" sz="1400">
                <a:solidFill>
                  <a:schemeClr val="tx1"/>
                </a:solidFill>
                <a:ea typeface="ＭＳ Ｐゴシック" pitchFamily="50" charset="-128"/>
              </a:defRPr>
            </a:lvl1pPr>
          </a:lstStyle>
          <a:p>
            <a:pPr>
              <a:defRPr/>
            </a:pPr>
            <a:fld id="{50D6F6F7-815A-4B23-B160-556EFA835C7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7" name="Rectangle 8"/>
          <p:cNvSpPr>
            <a:spLocks noChangeArrowheads="1"/>
          </p:cNvSpPr>
          <p:nvPr userDrawn="1"/>
        </p:nvSpPr>
        <p:spPr bwMode="auto">
          <a:xfrm>
            <a:off x="0" y="0"/>
            <a:ext cx="9144000" cy="1203708"/>
          </a:xfrm>
          <a:prstGeom prst="rect">
            <a:avLst/>
          </a:prstGeom>
          <a:gradFill flip="none" rotWithShape="1">
            <a:gsLst>
              <a:gs pos="0">
                <a:srgbClr val="3366FF"/>
              </a:gs>
              <a:gs pos="100000">
                <a:srgbClr val="000090"/>
              </a:gs>
            </a:gsLst>
            <a:lin ang="5400000" scaled="0"/>
            <a:tileRect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 sz="3200" dirty="0">
              <a:solidFill>
                <a:schemeClr val="tx1"/>
              </a:solidFill>
            </a:endParaRPr>
          </a:p>
        </p:txBody>
      </p:sp>
      <p:sp>
        <p:nvSpPr>
          <p:cNvPr id="8" name="正方形/長方形 7"/>
          <p:cNvSpPr/>
          <p:nvPr userDrawn="1"/>
        </p:nvSpPr>
        <p:spPr>
          <a:xfrm>
            <a:off x="152400" y="152400"/>
            <a:ext cx="4288353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ja-JP" altLang="en-US" sz="4000" b="1" i="0" cap="none" spc="0" dirty="0">
                <a:ln w="12700">
                  <a:noFill/>
                  <a:prstDash val="solid"/>
                </a:ln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日本血管外科学会</a:t>
            </a:r>
          </a:p>
        </p:txBody>
      </p:sp>
      <p:sp>
        <p:nvSpPr>
          <p:cNvPr id="9" name="正方形/長方形 8"/>
          <p:cNvSpPr/>
          <p:nvPr userDrawn="1"/>
        </p:nvSpPr>
        <p:spPr>
          <a:xfrm>
            <a:off x="228600" y="685800"/>
            <a:ext cx="4126951" cy="33855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en-US" altLang="ja-JP" sz="1600" b="0" i="0" dirty="0">
                <a:solidFill>
                  <a:srgbClr val="FFFFFF"/>
                </a:solidFill>
                <a:latin typeface=""/>
                <a:ea typeface=""/>
              </a:rPr>
              <a:t>The Japanese Society for Vascular Surgery</a:t>
            </a:r>
            <a:r>
              <a:rPr lang="en-US" altLang="ja-JP" sz="1600" b="0" i="0" dirty="0">
                <a:solidFill>
                  <a:srgbClr val="FFFFFF"/>
                </a:solidFill>
                <a:ea typeface=""/>
              </a:rPr>
              <a:t> </a:t>
            </a:r>
          </a:p>
        </p:txBody>
      </p:sp>
      <p:pic>
        <p:nvPicPr>
          <p:cNvPr id="10" name="図 9" descr="logo.png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4800" y="76200"/>
            <a:ext cx="980743" cy="980743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正方形/長方形 7"/>
          <p:cNvSpPr/>
          <p:nvPr/>
        </p:nvSpPr>
        <p:spPr>
          <a:xfrm>
            <a:off x="457200" y="1295399"/>
            <a:ext cx="815340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0" lang="ja-JP" altLang="en-US" sz="4000" dirty="0">
                <a:solidFill>
                  <a:srgbClr val="1C1C1C"/>
                </a:solidFill>
                <a:latin typeface="HGPｺﾞｼｯｸE" pitchFamily="50" charset="-128"/>
                <a:ea typeface="HGPｺﾞｼｯｸE" pitchFamily="50" charset="-128"/>
              </a:rPr>
              <a:t>日本血管外科学会　</a:t>
            </a:r>
            <a:r>
              <a:rPr kumimoji="0" lang="en-US" altLang="ja-JP" sz="4000" dirty="0">
                <a:solidFill>
                  <a:srgbClr val="1C1C1C"/>
                </a:solidFill>
                <a:latin typeface="HGPｺﾞｼｯｸE" pitchFamily="50" charset="-128"/>
                <a:ea typeface="HGPｺﾞｼｯｸE" pitchFamily="50" charset="-128"/>
              </a:rPr>
              <a:t>COI</a:t>
            </a:r>
            <a:r>
              <a:rPr kumimoji="0" lang="ja-JP" altLang="en-US" sz="4000" dirty="0">
                <a:solidFill>
                  <a:srgbClr val="1C1C1C"/>
                </a:solidFill>
                <a:latin typeface="HGPｺﾞｼｯｸE" pitchFamily="50" charset="-128"/>
                <a:ea typeface="HGPｺﾞｼｯｸE" pitchFamily="50" charset="-128"/>
              </a:rPr>
              <a:t>の開示</a:t>
            </a:r>
            <a:endParaRPr kumimoji="0" lang="en-US" altLang="ja-JP" sz="4000" dirty="0">
              <a:solidFill>
                <a:srgbClr val="1C1C1C"/>
              </a:solidFill>
              <a:latin typeface="HGPｺﾞｼｯｸE" pitchFamily="50" charset="-128"/>
              <a:ea typeface="HGPｺﾞｼｯｸE" pitchFamily="50" charset="-128"/>
            </a:endParaRPr>
          </a:p>
        </p:txBody>
      </p:sp>
      <p:sp>
        <p:nvSpPr>
          <p:cNvPr id="10" name="Rectangle 3"/>
          <p:cNvSpPr>
            <a:spLocks noGrp="1" noChangeArrowheads="1"/>
          </p:cNvSpPr>
          <p:nvPr/>
        </p:nvSpPr>
        <p:spPr bwMode="auto">
          <a:xfrm>
            <a:off x="1219200" y="3429000"/>
            <a:ext cx="7162800" cy="2781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eaLnBrk="1" hangingPunct="1">
              <a:lnSpc>
                <a:spcPct val="80000"/>
              </a:lnSpc>
              <a:buFontTx/>
              <a:buNone/>
            </a:pPr>
            <a:endParaRPr lang="en-US" altLang="ja-JP" dirty="0">
              <a:solidFill>
                <a:schemeClr val="bg1"/>
              </a:solidFill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13" name="正方形/長方形 12"/>
          <p:cNvSpPr/>
          <p:nvPr/>
        </p:nvSpPr>
        <p:spPr>
          <a:xfrm>
            <a:off x="228600" y="2209800"/>
            <a:ext cx="8763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kumimoji="0" lang="ja-JP" altLang="en-US" sz="2800" u="sng" dirty="0">
                <a:solidFill>
                  <a:srgbClr val="1C1C1C"/>
                </a:solidFill>
                <a:latin typeface="HGPｺﾞｼｯｸE" pitchFamily="50" charset="-128"/>
                <a:ea typeface="HGPｺﾞｼｯｸE" pitchFamily="50" charset="-128"/>
              </a:rPr>
              <a:t>　</a:t>
            </a:r>
            <a:r>
              <a:rPr kumimoji="0" lang="ja-JP" altLang="en-US" sz="2400" u="sng" dirty="0">
                <a:solidFill>
                  <a:srgbClr val="1C1C1C"/>
                </a:solidFill>
                <a:latin typeface="HGPｺﾞｼｯｸE" pitchFamily="50" charset="-128"/>
                <a:ea typeface="HGPｺﾞｼｯｸE" pitchFamily="50" charset="-128"/>
              </a:rPr>
              <a:t>発表者名：</a:t>
            </a:r>
            <a:r>
              <a:rPr kumimoji="0" lang="en-US" altLang="ja-JP" sz="2400" u="sng" dirty="0">
                <a:solidFill>
                  <a:srgbClr val="1C1C1C"/>
                </a:solidFill>
                <a:latin typeface="HGPｺﾞｼｯｸE" pitchFamily="50" charset="-128"/>
                <a:ea typeface="HGPｺﾞｼｯｸE" pitchFamily="50" charset="-128"/>
              </a:rPr>
              <a:t> ○○</a:t>
            </a:r>
            <a:r>
              <a:rPr kumimoji="0" lang="ja-JP" altLang="en-US" sz="2400" u="sng" dirty="0">
                <a:solidFill>
                  <a:srgbClr val="1C1C1C"/>
                </a:solidFill>
                <a:latin typeface="HGPｺﾞｼｯｸE" pitchFamily="50" charset="-128"/>
                <a:ea typeface="HGPｺﾞｼｯｸE" pitchFamily="50" charset="-128"/>
              </a:rPr>
              <a:t>　</a:t>
            </a:r>
            <a:r>
              <a:rPr kumimoji="0" lang="en-US" altLang="ja-JP" sz="2400" u="sng" dirty="0">
                <a:solidFill>
                  <a:srgbClr val="1C1C1C"/>
                </a:solidFill>
                <a:latin typeface="HGPｺﾞｼｯｸE" pitchFamily="50" charset="-128"/>
                <a:ea typeface="HGPｺﾞｼｯｸE" pitchFamily="50" charset="-128"/>
              </a:rPr>
              <a:t>○○ </a:t>
            </a:r>
            <a:r>
              <a:rPr kumimoji="0" lang="ja-JP" altLang="en-US" sz="2400" u="sng" dirty="0" err="1">
                <a:solidFill>
                  <a:srgbClr val="1C1C1C"/>
                </a:solidFill>
                <a:latin typeface="HGPｺﾞｼｯｸE" pitchFamily="50" charset="-128"/>
                <a:ea typeface="HGPｺﾞｼｯｸE" pitchFamily="50" charset="-128"/>
              </a:rPr>
              <a:t>、</a:t>
            </a:r>
            <a:r>
              <a:rPr kumimoji="0" lang="en-US" altLang="ja-JP" sz="2400" u="sng" dirty="0">
                <a:solidFill>
                  <a:srgbClr val="1C1C1C"/>
                </a:solidFill>
                <a:latin typeface="HGPｺﾞｼｯｸE" pitchFamily="50" charset="-128"/>
                <a:ea typeface="HGPｺﾞｼｯｸE" pitchFamily="50" charset="-128"/>
              </a:rPr>
              <a:t>○○</a:t>
            </a:r>
            <a:r>
              <a:rPr kumimoji="0" lang="ja-JP" altLang="en-US" sz="2400" u="sng" dirty="0">
                <a:solidFill>
                  <a:srgbClr val="1C1C1C"/>
                </a:solidFill>
                <a:latin typeface="HGPｺﾞｼｯｸE" pitchFamily="50" charset="-128"/>
                <a:ea typeface="HGPｺﾞｼｯｸE" pitchFamily="50" charset="-128"/>
              </a:rPr>
              <a:t>　</a:t>
            </a:r>
            <a:r>
              <a:rPr kumimoji="0" lang="en-US" altLang="ja-JP" sz="2400" u="sng" dirty="0">
                <a:solidFill>
                  <a:srgbClr val="1C1C1C"/>
                </a:solidFill>
                <a:latin typeface="HGPｺﾞｼｯｸE" pitchFamily="50" charset="-128"/>
                <a:ea typeface="HGPｺﾞｼｯｸE" pitchFamily="50" charset="-128"/>
              </a:rPr>
              <a:t>○○</a:t>
            </a:r>
            <a:r>
              <a:rPr kumimoji="0" lang="ja-JP" altLang="en-US" sz="2400" u="sng" dirty="0" err="1">
                <a:solidFill>
                  <a:srgbClr val="1C1C1C"/>
                </a:solidFill>
                <a:latin typeface="HGPｺﾞｼｯｸE" pitchFamily="50" charset="-128"/>
                <a:ea typeface="HGPｺﾞｼｯｸE" pitchFamily="50" charset="-128"/>
              </a:rPr>
              <a:t>、</a:t>
            </a:r>
            <a:r>
              <a:rPr kumimoji="0" lang="ja-JP" altLang="en-US" sz="2400" u="sng" dirty="0">
                <a:solidFill>
                  <a:srgbClr val="1C1C1C"/>
                </a:solidFill>
                <a:latin typeface="HGPｺﾞｼｯｸE" pitchFamily="50" charset="-128"/>
                <a:ea typeface="HGPｺﾞｼｯｸE" pitchFamily="50" charset="-128"/>
              </a:rPr>
              <a:t>◎○○　○○（◎代表者</a:t>
            </a:r>
            <a:r>
              <a:rPr kumimoji="0" lang="ja-JP" altLang="en-US" sz="2800" u="sng" dirty="0">
                <a:solidFill>
                  <a:srgbClr val="1C1C1C"/>
                </a:solidFill>
                <a:latin typeface="HGPｺﾞｼｯｸE" pitchFamily="50" charset="-128"/>
                <a:ea typeface="HGPｺﾞｼｯｸE" pitchFamily="50" charset="-128"/>
              </a:rPr>
              <a:t>）　</a:t>
            </a:r>
            <a:endParaRPr kumimoji="0" lang="en-US" altLang="ja-JP" sz="2800" u="sng" dirty="0">
              <a:solidFill>
                <a:srgbClr val="1C1C1C"/>
              </a:solidFill>
              <a:latin typeface="HGPｺﾞｼｯｸE" pitchFamily="50" charset="-128"/>
              <a:ea typeface="HGPｺﾞｼｯｸE" pitchFamily="50" charset="-128"/>
            </a:endParaRPr>
          </a:p>
        </p:txBody>
      </p:sp>
      <p:sp>
        <p:nvSpPr>
          <p:cNvPr id="7" name="Rectangle 3"/>
          <p:cNvSpPr>
            <a:spLocks noGrp="1" noChangeArrowheads="1"/>
          </p:cNvSpPr>
          <p:nvPr/>
        </p:nvSpPr>
        <p:spPr bwMode="auto">
          <a:xfrm>
            <a:off x="1143000" y="3200400"/>
            <a:ext cx="7162800" cy="2781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algn="ctr" eaLnBrk="1" hangingPunct="1">
              <a:lnSpc>
                <a:spcPct val="80000"/>
              </a:lnSpc>
              <a:buFontTx/>
              <a:buNone/>
            </a:pPr>
            <a:endParaRPr lang="en-US" altLang="ja-JP" dirty="0">
              <a:solidFill>
                <a:schemeClr val="bg1"/>
              </a:solidFill>
              <a:latin typeface="HGP創英角ｺﾞｼｯｸUB" pitchFamily="50" charset="-128"/>
              <a:ea typeface="HGP創英角ｺﾞｼｯｸUB" pitchFamily="50" charset="-128"/>
            </a:endParaRP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ja-JP" altLang="en-US" sz="4000" dirty="0">
                <a:latin typeface="HGPｺﾞｼｯｸE" pitchFamily="50" charset="-128"/>
                <a:ea typeface="HGPｺﾞｼｯｸE" pitchFamily="50" charset="-128"/>
              </a:rPr>
              <a:t>演題発表に際し、　　　　　　</a:t>
            </a:r>
            <a:endParaRPr lang="en-US" altLang="ja-JP" sz="4000" dirty="0">
              <a:latin typeface="HGPｺﾞｼｯｸE" pitchFamily="50" charset="-128"/>
              <a:ea typeface="HGPｺﾞｼｯｸE" pitchFamily="50" charset="-128"/>
            </a:endParaRP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ja-JP" altLang="en-US" sz="4000" dirty="0">
                <a:latin typeface="HGPｺﾞｼｯｸE" pitchFamily="50" charset="-128"/>
                <a:ea typeface="HGPｺﾞｼｯｸE" pitchFamily="50" charset="-128"/>
              </a:rPr>
              <a:t>開示すべき</a:t>
            </a:r>
            <a:r>
              <a:rPr lang="en-US" altLang="ja-JP" sz="4000" dirty="0">
                <a:latin typeface="HGPｺﾞｼｯｸE" pitchFamily="50" charset="-128"/>
                <a:ea typeface="HGPｺﾞｼｯｸE" pitchFamily="50" charset="-128"/>
              </a:rPr>
              <a:t>COI</a:t>
            </a:r>
            <a:r>
              <a:rPr lang="ja-JP" altLang="en-US" sz="4000" dirty="0">
                <a:latin typeface="HGPｺﾞｼｯｸE" pitchFamily="50" charset="-128"/>
                <a:ea typeface="HGPｺﾞｼｯｸE" pitchFamily="50" charset="-128"/>
              </a:rPr>
              <a:t>はありません。</a:t>
            </a:r>
            <a:endParaRPr lang="en-US" altLang="ja-JP" dirty="0">
              <a:latin typeface="HGPｺﾞｼｯｸE" pitchFamily="50" charset="-128"/>
              <a:ea typeface="HGPｺﾞｼｯｸE" pitchFamily="50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2A6FF310-203C-4C91-9515-34780EDD4E96}"/>
              </a:ext>
            </a:extLst>
          </p:cNvPr>
          <p:cNvSpPr txBox="1"/>
          <p:nvPr/>
        </p:nvSpPr>
        <p:spPr>
          <a:xfrm>
            <a:off x="2230582" y="3262032"/>
            <a:ext cx="4608944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ja-JP" sz="1600" kern="100" dirty="0">
                <a:effectLst/>
                <a:ea typeface="ＭＳ ゴシック" panose="020B0609070205080204" pitchFamily="49" charset="-128"/>
                <a:cs typeface="Times New Roman" panose="02020603050405020304" pitchFamily="18" charset="0"/>
              </a:rPr>
              <a:t>９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6865232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正方形/長方形 7"/>
          <p:cNvSpPr/>
          <p:nvPr/>
        </p:nvSpPr>
        <p:spPr>
          <a:xfrm>
            <a:off x="495299" y="1175863"/>
            <a:ext cx="81534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0" lang="ja-JP" altLang="en-US" sz="3600" dirty="0">
                <a:solidFill>
                  <a:srgbClr val="1C1C1C"/>
                </a:solidFill>
                <a:latin typeface="HGPｺﾞｼｯｸE" pitchFamily="50" charset="-128"/>
                <a:ea typeface="HGPｺﾞｼｯｸE" pitchFamily="50" charset="-128"/>
              </a:rPr>
              <a:t>日本血管外科学会　</a:t>
            </a:r>
            <a:r>
              <a:rPr kumimoji="0" lang="en-US" altLang="ja-JP" sz="3600" dirty="0">
                <a:solidFill>
                  <a:srgbClr val="1C1C1C"/>
                </a:solidFill>
                <a:latin typeface="HGPｺﾞｼｯｸE" pitchFamily="50" charset="-128"/>
                <a:ea typeface="HGPｺﾞｼｯｸE" pitchFamily="50" charset="-128"/>
              </a:rPr>
              <a:t>COI</a:t>
            </a:r>
            <a:r>
              <a:rPr kumimoji="0" lang="ja-JP" altLang="en-US" sz="3600" dirty="0">
                <a:solidFill>
                  <a:srgbClr val="1C1C1C"/>
                </a:solidFill>
                <a:latin typeface="HGPｺﾞｼｯｸE" pitchFamily="50" charset="-128"/>
                <a:ea typeface="HGPｺﾞｼｯｸE" pitchFamily="50" charset="-128"/>
              </a:rPr>
              <a:t>の開示</a:t>
            </a:r>
            <a:endParaRPr kumimoji="0" lang="en-US" altLang="ja-JP" sz="3600" dirty="0">
              <a:solidFill>
                <a:srgbClr val="1C1C1C"/>
              </a:solidFill>
              <a:latin typeface="HGPｺﾞｼｯｸE" pitchFamily="50" charset="-128"/>
              <a:ea typeface="HGPｺﾞｼｯｸE" pitchFamily="50" charset="-128"/>
            </a:endParaRPr>
          </a:p>
        </p:txBody>
      </p:sp>
      <p:sp>
        <p:nvSpPr>
          <p:cNvPr id="10" name="Rectangle 3"/>
          <p:cNvSpPr>
            <a:spLocks noGrp="1" noChangeArrowheads="1"/>
          </p:cNvSpPr>
          <p:nvPr/>
        </p:nvSpPr>
        <p:spPr bwMode="auto">
          <a:xfrm>
            <a:off x="1219200" y="3429000"/>
            <a:ext cx="7162800" cy="2781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eaLnBrk="1" hangingPunct="1">
              <a:lnSpc>
                <a:spcPct val="80000"/>
              </a:lnSpc>
              <a:buFontTx/>
              <a:buNone/>
            </a:pPr>
            <a:endParaRPr lang="en-US" altLang="ja-JP" dirty="0">
              <a:solidFill>
                <a:schemeClr val="bg1"/>
              </a:solidFill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13" name="正方形/長方形 12"/>
          <p:cNvSpPr/>
          <p:nvPr/>
        </p:nvSpPr>
        <p:spPr>
          <a:xfrm>
            <a:off x="685800" y="1645342"/>
            <a:ext cx="808083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kumimoji="0" lang="ja-JP" altLang="en-US" sz="2000" u="sng" dirty="0">
                <a:solidFill>
                  <a:srgbClr val="1C1C1C"/>
                </a:solidFill>
                <a:latin typeface="HGPｺﾞｼｯｸE" pitchFamily="50" charset="-128"/>
                <a:ea typeface="HGPｺﾞｼｯｸE" pitchFamily="50" charset="-128"/>
              </a:rPr>
              <a:t>　発表者名：</a:t>
            </a:r>
            <a:r>
              <a:rPr kumimoji="0" lang="en-US" altLang="ja-JP" sz="2000" u="sng" dirty="0">
                <a:solidFill>
                  <a:srgbClr val="1C1C1C"/>
                </a:solidFill>
                <a:latin typeface="HGPｺﾞｼｯｸE" pitchFamily="50" charset="-128"/>
                <a:ea typeface="HGPｺﾞｼｯｸE" pitchFamily="50" charset="-128"/>
              </a:rPr>
              <a:t> ○○</a:t>
            </a:r>
            <a:r>
              <a:rPr kumimoji="0" lang="ja-JP" altLang="en-US" sz="2000" u="sng" dirty="0">
                <a:solidFill>
                  <a:srgbClr val="1C1C1C"/>
                </a:solidFill>
                <a:latin typeface="HGPｺﾞｼｯｸE" pitchFamily="50" charset="-128"/>
                <a:ea typeface="HGPｺﾞｼｯｸE" pitchFamily="50" charset="-128"/>
              </a:rPr>
              <a:t>　</a:t>
            </a:r>
            <a:r>
              <a:rPr kumimoji="0" lang="en-US" altLang="ja-JP" sz="2000" u="sng" dirty="0">
                <a:solidFill>
                  <a:srgbClr val="1C1C1C"/>
                </a:solidFill>
                <a:latin typeface="HGPｺﾞｼｯｸE" pitchFamily="50" charset="-128"/>
                <a:ea typeface="HGPｺﾞｼｯｸE" pitchFamily="50" charset="-128"/>
              </a:rPr>
              <a:t>○○</a:t>
            </a:r>
            <a:r>
              <a:rPr kumimoji="0" lang="ja-JP" altLang="en-US" sz="2000" u="sng" dirty="0" err="1">
                <a:solidFill>
                  <a:srgbClr val="1C1C1C"/>
                </a:solidFill>
                <a:latin typeface="HGPｺﾞｼｯｸE" pitchFamily="50" charset="-128"/>
                <a:ea typeface="HGPｺﾞｼｯｸE" pitchFamily="50" charset="-128"/>
              </a:rPr>
              <a:t>、</a:t>
            </a:r>
            <a:r>
              <a:rPr kumimoji="0" lang="ja-JP" altLang="en-US" sz="2000" u="sng" dirty="0">
                <a:solidFill>
                  <a:srgbClr val="1C1C1C"/>
                </a:solidFill>
                <a:latin typeface="HGPｺﾞｼｯｸE" pitchFamily="50" charset="-128"/>
                <a:ea typeface="HGPｺﾞｼｯｸE" pitchFamily="50" charset="-128"/>
              </a:rPr>
              <a:t>　</a:t>
            </a:r>
            <a:r>
              <a:rPr kumimoji="0" lang="en-US" altLang="ja-JP" sz="2000" u="sng" dirty="0">
                <a:solidFill>
                  <a:srgbClr val="1C1C1C"/>
                </a:solidFill>
                <a:latin typeface="HGPｺﾞｼｯｸE" pitchFamily="50" charset="-128"/>
                <a:ea typeface="HGPｺﾞｼｯｸE" pitchFamily="50" charset="-128"/>
              </a:rPr>
              <a:t>○○</a:t>
            </a:r>
            <a:r>
              <a:rPr kumimoji="0" lang="ja-JP" altLang="en-US" sz="2000" u="sng" dirty="0">
                <a:solidFill>
                  <a:srgbClr val="1C1C1C"/>
                </a:solidFill>
                <a:latin typeface="HGPｺﾞｼｯｸE" pitchFamily="50" charset="-128"/>
                <a:ea typeface="HGPｺﾞｼｯｸE" pitchFamily="50" charset="-128"/>
              </a:rPr>
              <a:t>　</a:t>
            </a:r>
            <a:r>
              <a:rPr kumimoji="0" lang="en-US" altLang="ja-JP" sz="2000" u="sng" dirty="0">
                <a:solidFill>
                  <a:srgbClr val="1C1C1C"/>
                </a:solidFill>
                <a:latin typeface="HGPｺﾞｼｯｸE" pitchFamily="50" charset="-128"/>
                <a:ea typeface="HGPｺﾞｼｯｸE" pitchFamily="50" charset="-128"/>
              </a:rPr>
              <a:t>○○</a:t>
            </a:r>
            <a:r>
              <a:rPr kumimoji="0" lang="ja-JP" altLang="en-US" sz="2000" u="sng" dirty="0" err="1">
                <a:solidFill>
                  <a:srgbClr val="1C1C1C"/>
                </a:solidFill>
                <a:latin typeface="HGPｺﾞｼｯｸE" pitchFamily="50" charset="-128"/>
                <a:ea typeface="HGPｺﾞｼｯｸE" pitchFamily="50" charset="-128"/>
              </a:rPr>
              <a:t>、</a:t>
            </a:r>
            <a:r>
              <a:rPr kumimoji="0" lang="ja-JP" altLang="en-US" sz="2000" u="sng" dirty="0">
                <a:solidFill>
                  <a:srgbClr val="1C1C1C"/>
                </a:solidFill>
                <a:latin typeface="HGPｺﾞｼｯｸE" pitchFamily="50" charset="-128"/>
                <a:ea typeface="HGPｺﾞｼｯｸE" pitchFamily="50" charset="-128"/>
              </a:rPr>
              <a:t>◎</a:t>
            </a:r>
            <a:r>
              <a:rPr kumimoji="0" lang="en-US" altLang="ja-JP" sz="2000" u="sng" dirty="0">
                <a:solidFill>
                  <a:srgbClr val="1C1C1C"/>
                </a:solidFill>
                <a:latin typeface="HGPｺﾞｼｯｸE" pitchFamily="50" charset="-128"/>
                <a:ea typeface="HGPｺﾞｼｯｸE" pitchFamily="50" charset="-128"/>
              </a:rPr>
              <a:t> ○○</a:t>
            </a:r>
            <a:r>
              <a:rPr kumimoji="0" lang="ja-JP" altLang="en-US" sz="2000" u="sng" dirty="0">
                <a:solidFill>
                  <a:srgbClr val="1C1C1C"/>
                </a:solidFill>
                <a:latin typeface="HGPｺﾞｼｯｸE" pitchFamily="50" charset="-128"/>
                <a:ea typeface="HGPｺﾞｼｯｸE" pitchFamily="50" charset="-128"/>
              </a:rPr>
              <a:t>　</a:t>
            </a:r>
            <a:r>
              <a:rPr kumimoji="0" lang="en-US" altLang="ja-JP" sz="2000" u="sng" dirty="0">
                <a:solidFill>
                  <a:srgbClr val="1C1C1C"/>
                </a:solidFill>
                <a:latin typeface="HGPｺﾞｼｯｸE" pitchFamily="50" charset="-128"/>
                <a:ea typeface="HGPｺﾞｼｯｸE" pitchFamily="50" charset="-128"/>
              </a:rPr>
              <a:t>○○</a:t>
            </a:r>
            <a:r>
              <a:rPr kumimoji="0" lang="ja-JP" altLang="en-US" sz="2000" u="sng" dirty="0">
                <a:solidFill>
                  <a:srgbClr val="1C1C1C"/>
                </a:solidFill>
                <a:latin typeface="HGPｺﾞｼｯｸE" pitchFamily="50" charset="-128"/>
                <a:ea typeface="HGPｺﾞｼｯｸE" pitchFamily="50" charset="-128"/>
              </a:rPr>
              <a:t>（◎代表者）</a:t>
            </a:r>
            <a:r>
              <a:rPr kumimoji="0" lang="ja-JP" altLang="en-US" sz="2800" u="sng" dirty="0">
                <a:solidFill>
                  <a:srgbClr val="1C1C1C"/>
                </a:solidFill>
                <a:latin typeface="HGPｺﾞｼｯｸE" pitchFamily="50" charset="-128"/>
                <a:ea typeface="HGPｺﾞｼｯｸE" pitchFamily="50" charset="-128"/>
              </a:rPr>
              <a:t>　</a:t>
            </a:r>
            <a:endParaRPr kumimoji="0" lang="en-US" altLang="ja-JP" sz="2800" u="sng" dirty="0">
              <a:solidFill>
                <a:srgbClr val="1C1C1C"/>
              </a:solidFill>
              <a:latin typeface="HGPｺﾞｼｯｸE" pitchFamily="50" charset="-128"/>
              <a:ea typeface="HGPｺﾞｼｯｸE" pitchFamily="50" charset="-128"/>
            </a:endParaRPr>
          </a:p>
        </p:txBody>
      </p:sp>
      <p:graphicFrame>
        <p:nvGraphicFramePr>
          <p:cNvPr id="15" name="表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31052214"/>
              </p:ext>
            </p:extLst>
          </p:nvPr>
        </p:nvGraphicFramePr>
        <p:xfrm>
          <a:off x="859067" y="2121543"/>
          <a:ext cx="7734299" cy="4636313"/>
        </p:xfrm>
        <a:graphic>
          <a:graphicData uri="http://schemas.openxmlformats.org/drawingml/2006/table">
            <a:tbl>
              <a:tblPr/>
              <a:tblGrid>
                <a:gridCol w="22325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443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3655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9072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3138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　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金額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該当の状況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該当の有る場合、企業名等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267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役員・顧問職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  <a:cs typeface="Times New Roman" pitchFamily="18" charset="0"/>
                        </a:rPr>
                        <a:t>1</a:t>
                      </a:r>
                      <a:r>
                        <a:rPr kumimoji="1" lang="ja-JP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  <a:cs typeface="Times New Roman" pitchFamily="18" charset="0"/>
                        </a:rPr>
                        <a:t>つの企業・団体から</a:t>
                      </a:r>
                      <a:endParaRPr kumimoji="1" lang="en-US" altLang="ja-JP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PｺﾞｼｯｸE" pitchFamily="50" charset="-128"/>
                        <a:ea typeface="HGPｺﾞｼｯｸE" pitchFamily="50" charset="-128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  <a:cs typeface="Times New Roman" pitchFamily="18" charset="0"/>
                        </a:rPr>
                        <a:t>年間</a:t>
                      </a:r>
                      <a:r>
                        <a:rPr kumimoji="1" lang="en-US" altLang="ja-JP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  <a:cs typeface="Times New Roman" pitchFamily="18" charset="0"/>
                        </a:rPr>
                        <a:t>100</a:t>
                      </a:r>
                      <a:r>
                        <a:rPr kumimoji="1" lang="ja-JP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万円以上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無</a:t>
                      </a:r>
                      <a:endParaRPr kumimoji="1" lang="en-US" altLang="ja-JP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PｺﾞｼｯｸE" pitchFamily="50" charset="-128"/>
                        <a:ea typeface="HGPｺﾞｼｯｸE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　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541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株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利益</a:t>
                      </a:r>
                      <a:r>
                        <a:rPr kumimoji="1" lang="en-US" altLang="ja-JP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  <a:cs typeface="Times New Roman" pitchFamily="18" charset="0"/>
                        </a:rPr>
                        <a:t>100</a:t>
                      </a:r>
                      <a:r>
                        <a:rPr kumimoji="1" lang="ja-JP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万円以上</a:t>
                      </a:r>
                      <a:r>
                        <a:rPr kumimoji="1" lang="en-US" altLang="ja-JP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  <a:cs typeface="Times New Roman" pitchFamily="18" charset="0"/>
                        </a:rPr>
                        <a:t>/</a:t>
                      </a:r>
                      <a:br>
                        <a:rPr kumimoji="1" lang="en-US" altLang="ja-JP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  <a:cs typeface="Times New Roman" pitchFamily="18" charset="0"/>
                        </a:rPr>
                      </a:br>
                      <a:r>
                        <a:rPr kumimoji="1" lang="ja-JP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全株式の</a:t>
                      </a:r>
                      <a:r>
                        <a:rPr kumimoji="1" lang="en-US" altLang="ja-JP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  <a:cs typeface="Times New Roman" pitchFamily="18" charset="0"/>
                        </a:rPr>
                        <a:t>5%</a:t>
                      </a:r>
                      <a:r>
                        <a:rPr kumimoji="1" lang="ja-JP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以上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無</a:t>
                      </a:r>
                      <a:endParaRPr kumimoji="1" lang="en-US" altLang="ja-JP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PｺﾞｼｯｸE" pitchFamily="50" charset="-128"/>
                        <a:ea typeface="HGPｺﾞｼｯｸE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　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2918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特許使用料　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  <a:cs typeface="Times New Roman" pitchFamily="18" charset="0"/>
                        </a:rPr>
                        <a:t>1</a:t>
                      </a:r>
                      <a:r>
                        <a:rPr kumimoji="1" lang="ja-JP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  <a:cs typeface="Times New Roman" pitchFamily="18" charset="0"/>
                        </a:rPr>
                        <a:t>つの企業・団体から</a:t>
                      </a:r>
                      <a:endParaRPr kumimoji="1" lang="en-US" altLang="ja-JP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PｺﾞｼｯｸE" pitchFamily="50" charset="-128"/>
                        <a:ea typeface="HGPｺﾞｼｯｸE" pitchFamily="50" charset="-128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  <a:cs typeface="Times New Roman" pitchFamily="18" charset="0"/>
                        </a:rPr>
                        <a:t>年間</a:t>
                      </a:r>
                      <a:r>
                        <a:rPr kumimoji="1" lang="en-US" altLang="ja-JP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  <a:cs typeface="Times New Roman" pitchFamily="18" charset="0"/>
                        </a:rPr>
                        <a:t>100</a:t>
                      </a:r>
                      <a:r>
                        <a:rPr kumimoji="1" lang="ja-JP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万円以上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無</a:t>
                      </a:r>
                      <a:endParaRPr kumimoji="1" lang="en-US" altLang="ja-JP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PｺﾞｼｯｸE" pitchFamily="50" charset="-128"/>
                        <a:ea typeface="HGPｺﾞｼｯｸE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　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420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講演料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  <a:cs typeface="Times New Roman" pitchFamily="18" charset="0"/>
                        </a:rPr>
                        <a:t>1</a:t>
                      </a:r>
                      <a:r>
                        <a:rPr kumimoji="1" lang="ja-JP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  <a:cs typeface="Times New Roman" pitchFamily="18" charset="0"/>
                        </a:rPr>
                        <a:t>つの企業・団体から</a:t>
                      </a:r>
                      <a:endParaRPr kumimoji="1" lang="en-US" altLang="ja-JP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PｺﾞｼｯｸE" pitchFamily="50" charset="-128"/>
                        <a:ea typeface="HGPｺﾞｼｯｸE" pitchFamily="50" charset="-128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  <a:cs typeface="Times New Roman" pitchFamily="18" charset="0"/>
                        </a:rPr>
                        <a:t>年間</a:t>
                      </a:r>
                      <a:r>
                        <a:rPr kumimoji="1" lang="en-US" altLang="ja-JP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  <a:cs typeface="Times New Roman" pitchFamily="18" charset="0"/>
                        </a:rPr>
                        <a:t>50</a:t>
                      </a:r>
                      <a:r>
                        <a:rPr kumimoji="1" lang="ja-JP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万円以上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無</a:t>
                      </a:r>
                      <a:endParaRPr kumimoji="1" lang="en-US" altLang="ja-JP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PｺﾞｼｯｸE" pitchFamily="50" charset="-128"/>
                        <a:ea typeface="HGPｺﾞｼｯｸE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　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420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原稿料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  <a:cs typeface="Times New Roman" pitchFamily="18" charset="0"/>
                        </a:rPr>
                        <a:t>1</a:t>
                      </a:r>
                      <a:r>
                        <a:rPr kumimoji="1" lang="ja-JP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  <a:cs typeface="Times New Roman" pitchFamily="18" charset="0"/>
                        </a:rPr>
                        <a:t>つの企業・団体から</a:t>
                      </a:r>
                      <a:endParaRPr kumimoji="1" lang="en-US" altLang="ja-JP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PｺﾞｼｯｸE" pitchFamily="50" charset="-128"/>
                        <a:ea typeface="HGPｺﾞｼｯｸE" pitchFamily="50" charset="-128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  <a:cs typeface="Times New Roman" pitchFamily="18" charset="0"/>
                        </a:rPr>
                        <a:t>年間</a:t>
                      </a:r>
                      <a:r>
                        <a:rPr kumimoji="1" lang="en-US" altLang="ja-JP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  <a:cs typeface="Times New Roman" pitchFamily="18" charset="0"/>
                        </a:rPr>
                        <a:t>50</a:t>
                      </a:r>
                      <a:r>
                        <a:rPr kumimoji="1" lang="ja-JP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万円以上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無</a:t>
                      </a:r>
                      <a:endParaRPr kumimoji="1" lang="en-US" altLang="ja-JP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PｺﾞｼｯｸE" pitchFamily="50" charset="-128"/>
                        <a:ea typeface="HGPｺﾞｼｯｸE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　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420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ja-JP" sz="1200" kern="1200" dirty="0">
                          <a:solidFill>
                            <a:schemeClr val="tx1"/>
                          </a:solidFill>
                          <a:latin typeface="HGPｺﾞｼｯｸE" pitchFamily="50" charset="-128"/>
                          <a:ea typeface="HGPｺﾞｼｯｸE" pitchFamily="50" charset="-128"/>
                          <a:cs typeface="+mn-cs"/>
                        </a:rPr>
                        <a:t>研究費などの総額</a:t>
                      </a:r>
                      <a:endParaRPr kumimoji="1" lang="ja-JP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PｺﾞｼｯｸE" pitchFamily="50" charset="-128"/>
                        <a:ea typeface="HGPｺﾞｼｯｸE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  <a:cs typeface="Times New Roman" pitchFamily="18" charset="0"/>
                        </a:rPr>
                        <a:t>1</a:t>
                      </a:r>
                      <a:r>
                        <a:rPr kumimoji="1" lang="ja-JP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  <a:cs typeface="Times New Roman" pitchFamily="18" charset="0"/>
                        </a:rPr>
                        <a:t>つの企業・団体から</a:t>
                      </a:r>
                      <a:endParaRPr kumimoji="1" lang="en-US" altLang="ja-JP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PｺﾞｼｯｸE" pitchFamily="50" charset="-128"/>
                        <a:ea typeface="HGPｺﾞｼｯｸE" pitchFamily="50" charset="-128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  <a:cs typeface="Times New Roman" pitchFamily="18" charset="0"/>
                        </a:rPr>
                        <a:t>年間</a:t>
                      </a:r>
                      <a:r>
                        <a:rPr kumimoji="1" lang="en-US" altLang="ja-JP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  <a:cs typeface="Times New Roman" pitchFamily="18" charset="0"/>
                        </a:rPr>
                        <a:t>100</a:t>
                      </a:r>
                      <a:r>
                        <a:rPr kumimoji="1" lang="ja-JP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万円以上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有　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○○</a:t>
                      </a:r>
                      <a:r>
                        <a:rPr kumimoji="0" lang="ja-JP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薬品</a:t>
                      </a:r>
                      <a:endParaRPr kumimoji="0" lang="en-US" altLang="ja-JP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PｺﾞｼｯｸE" pitchFamily="50" charset="-128"/>
                        <a:ea typeface="HGPｺﾞｼｯｸE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420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100" kern="1200" dirty="0">
                          <a:solidFill>
                            <a:schemeClr val="tx1"/>
                          </a:solidFill>
                          <a:latin typeface="HGPｺﾞｼｯｸE" pitchFamily="50" charset="-128"/>
                          <a:ea typeface="HGPｺﾞｼｯｸE" pitchFamily="50" charset="-128"/>
                          <a:cs typeface="+mn-cs"/>
                        </a:rPr>
                        <a:t>寄附</a:t>
                      </a:r>
                      <a:r>
                        <a:rPr kumimoji="1" lang="ja-JP" altLang="ja-JP" sz="1100" kern="1200" dirty="0">
                          <a:solidFill>
                            <a:schemeClr val="tx1"/>
                          </a:solidFill>
                          <a:latin typeface="HGPｺﾞｼｯｸE" pitchFamily="50" charset="-128"/>
                          <a:ea typeface="HGPｺﾞｼｯｸE" pitchFamily="50" charset="-128"/>
                          <a:cs typeface="+mn-cs"/>
                        </a:rPr>
                        <a:t>金</a:t>
                      </a:r>
                      <a:r>
                        <a:rPr kumimoji="1" lang="ja-JP" altLang="en-US" sz="1100" kern="1200" dirty="0">
                          <a:solidFill>
                            <a:schemeClr val="tx1"/>
                          </a:solidFill>
                          <a:latin typeface="HGPｺﾞｼｯｸE" pitchFamily="50" charset="-128"/>
                          <a:ea typeface="HGPｺﾞｼｯｸE" pitchFamily="50" charset="-128"/>
                          <a:cs typeface="+mn-cs"/>
                        </a:rPr>
                        <a:t>（奨学寄附金等）の総額</a:t>
                      </a:r>
                      <a:endParaRPr kumimoji="1" lang="ja-JP" alt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PｺﾞｼｯｸE" pitchFamily="50" charset="-128"/>
                        <a:ea typeface="HGPｺﾞｼｯｸE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  <a:cs typeface="Times New Roman" pitchFamily="18" charset="0"/>
                        </a:rPr>
                        <a:t>1</a:t>
                      </a:r>
                      <a:r>
                        <a:rPr kumimoji="1" lang="ja-JP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  <a:cs typeface="Times New Roman" pitchFamily="18" charset="0"/>
                        </a:rPr>
                        <a:t>つの企業・団体から</a:t>
                      </a:r>
                      <a:endParaRPr kumimoji="1" lang="en-US" altLang="ja-JP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PｺﾞｼｯｸE" pitchFamily="50" charset="-128"/>
                        <a:ea typeface="HGPｺﾞｼｯｸE" pitchFamily="50" charset="-128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年間</a:t>
                      </a:r>
                      <a:r>
                        <a:rPr kumimoji="1" lang="en-US" altLang="ja-JP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100</a:t>
                      </a:r>
                      <a:r>
                        <a:rPr kumimoji="1" lang="ja-JP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万円以上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無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ja-JP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PｺﾞｼｯｸE" pitchFamily="50" charset="-128"/>
                        <a:ea typeface="HGPｺﾞｼｯｸE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77096332"/>
                  </a:ext>
                </a:extLst>
              </a:tr>
              <a:tr h="37420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ja-JP" sz="1200" kern="1200" dirty="0">
                          <a:solidFill>
                            <a:schemeClr val="tx1"/>
                          </a:solidFill>
                          <a:latin typeface="HGPｺﾞｼｯｸE" pitchFamily="50" charset="-128"/>
                          <a:ea typeface="HGPｺﾞｼｯｸE" pitchFamily="50" charset="-128"/>
                          <a:cs typeface="+mn-cs"/>
                        </a:rPr>
                        <a:t>企業などが提供する</a:t>
                      </a:r>
                      <a:r>
                        <a:rPr kumimoji="1" lang="ja-JP" altLang="en-US" sz="1200" kern="1200" dirty="0">
                          <a:solidFill>
                            <a:schemeClr val="tx1"/>
                          </a:solidFill>
                          <a:latin typeface="HGPｺﾞｼｯｸE" pitchFamily="50" charset="-128"/>
                          <a:ea typeface="HGPｺﾞｼｯｸE" pitchFamily="50" charset="-128"/>
                          <a:cs typeface="+mn-cs"/>
                        </a:rPr>
                        <a:t>寄附</a:t>
                      </a:r>
                      <a:r>
                        <a:rPr kumimoji="1" lang="ja-JP" altLang="ja-JP" sz="1200" kern="1200" dirty="0">
                          <a:solidFill>
                            <a:schemeClr val="tx1"/>
                          </a:solidFill>
                          <a:latin typeface="HGPｺﾞｼｯｸE" pitchFamily="50" charset="-128"/>
                          <a:ea typeface="HGPｺﾞｼｯｸE" pitchFamily="50" charset="-128"/>
                          <a:cs typeface="+mn-cs"/>
                        </a:rPr>
                        <a:t>講座</a:t>
                      </a:r>
                      <a:endParaRPr kumimoji="1" lang="ja-JP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PｺﾞｼｯｸE" pitchFamily="50" charset="-128"/>
                        <a:ea typeface="HGPｺﾞｼｯｸE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―</a:t>
                      </a:r>
                      <a:endParaRPr kumimoji="1" lang="ja-JP" alt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PｺﾞｼｯｸE" pitchFamily="50" charset="-128"/>
                        <a:ea typeface="HGPｺﾞｼｯｸE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無</a:t>
                      </a:r>
                      <a:endParaRPr kumimoji="1" lang="en-US" altLang="ja-JP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PｺﾞｼｯｸE" pitchFamily="50" charset="-128"/>
                        <a:ea typeface="HGPｺﾞｼｯｸE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ja-JP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PｺﾞｼｯｸE" pitchFamily="50" charset="-128"/>
                        <a:ea typeface="HGPｺﾞｼｯｸE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5984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kern="1200" dirty="0">
                          <a:solidFill>
                            <a:schemeClr val="tx1"/>
                          </a:solidFill>
                          <a:latin typeface="HGPｺﾞｼｯｸE" pitchFamily="50" charset="-128"/>
                          <a:ea typeface="HGPｺﾞｼｯｸE" pitchFamily="50" charset="-128"/>
                          <a:cs typeface="+mn-cs"/>
                        </a:rPr>
                        <a:t>企業所属の非常勤職員、派遣職員、社会人大学生である</a:t>
                      </a:r>
                      <a:endParaRPr kumimoji="1" lang="ja-JP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PｺﾞｼｯｸE" pitchFamily="50" charset="-128"/>
                        <a:ea typeface="HGPｺﾞｼｯｸE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―</a:t>
                      </a:r>
                      <a:endParaRPr kumimoji="1" lang="ja-JP" alt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PｺﾞｼｯｸE" pitchFamily="50" charset="-128"/>
                        <a:ea typeface="HGPｺﾞｼｯｸE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無</a:t>
                      </a:r>
                      <a:endParaRPr kumimoji="1" lang="en-US" altLang="ja-JP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PｺﾞｼｯｸE" pitchFamily="50" charset="-128"/>
                        <a:ea typeface="HGPｺﾞｼｯｸE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ja-JP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PｺﾞｼｯｸE" pitchFamily="50" charset="-128"/>
                        <a:ea typeface="HGPｺﾞｼｯｸE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420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ja-JP" sz="1200" kern="1200" dirty="0">
                          <a:solidFill>
                            <a:schemeClr val="tx1"/>
                          </a:solidFill>
                          <a:latin typeface="HGPｺﾞｼｯｸE" pitchFamily="50" charset="-128"/>
                          <a:ea typeface="HGPｺﾞｼｯｸE" pitchFamily="50" charset="-128"/>
                          <a:cs typeface="+mn-cs"/>
                        </a:rPr>
                        <a:t>旅費・贈答品などの受領</a:t>
                      </a:r>
                      <a:endParaRPr kumimoji="1" lang="ja-JP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PｺﾞｼｯｸE" pitchFamily="50" charset="-128"/>
                        <a:ea typeface="HGPｺﾞｼｯｸE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  <a:cs typeface="Times New Roman" pitchFamily="18" charset="0"/>
                        </a:rPr>
                        <a:t>1</a:t>
                      </a:r>
                      <a:r>
                        <a:rPr kumimoji="1" lang="ja-JP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  <a:cs typeface="Times New Roman" pitchFamily="18" charset="0"/>
                        </a:rPr>
                        <a:t>つの企業・団体から</a:t>
                      </a:r>
                      <a:endParaRPr kumimoji="1" lang="en-US" altLang="ja-JP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PｺﾞｼｯｸE" pitchFamily="50" charset="-128"/>
                        <a:ea typeface="HGPｺﾞｼｯｸE" pitchFamily="50" charset="-128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  <a:cs typeface="Times New Roman" pitchFamily="18" charset="0"/>
                        </a:rPr>
                        <a:t>年間</a:t>
                      </a:r>
                      <a:r>
                        <a:rPr kumimoji="1" lang="en-US" altLang="ja-JP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  <a:cs typeface="Times New Roman" pitchFamily="18" charset="0"/>
                        </a:rPr>
                        <a:t>5</a:t>
                      </a:r>
                      <a:r>
                        <a:rPr kumimoji="1" lang="ja-JP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万円以上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無</a:t>
                      </a:r>
                      <a:endParaRPr kumimoji="1" lang="en-US" altLang="ja-JP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PｺﾞｼｯｸE" pitchFamily="50" charset="-128"/>
                        <a:ea typeface="HGPｺﾞｼｯｸE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ja-JP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PｺﾞｼｯｸE" pitchFamily="50" charset="-128"/>
                        <a:ea typeface="HGPｺﾞｼｯｸE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標準デザイン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600" b="0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Arial" charset="0"/>
            <a:ea typeface="ＭＳ Ｐゴシック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600" b="0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Arial" charset="0"/>
            <a:ea typeface="ＭＳ Ｐゴシック" pitchFamily="50" charset="-128"/>
          </a:defRPr>
        </a:defPPr>
      </a:lstStyle>
    </a:lnDef>
  </a:objectDefaults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752</TotalTime>
  <Words>237</Words>
  <Application>Microsoft Office PowerPoint</Application>
  <PresentationFormat>画面に合わせる (4:3)</PresentationFormat>
  <Paragraphs>55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HGPｺﾞｼｯｸE</vt:lpstr>
      <vt:lpstr>HGP創英角ｺﾞｼｯｸUB</vt:lpstr>
      <vt:lpstr>Arial</vt:lpstr>
      <vt:lpstr>Calibri</vt:lpstr>
      <vt:lpstr>標準デザイン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m-yagi</dc:creator>
  <cp:lastModifiedBy>山本 知草</cp:lastModifiedBy>
  <cp:revision>77</cp:revision>
  <cp:lastPrinted>2020-11-09T06:15:45Z</cp:lastPrinted>
  <dcterms:created xsi:type="dcterms:W3CDTF">1601-01-01T00:00:00Z</dcterms:created>
  <dcterms:modified xsi:type="dcterms:W3CDTF">2020-12-18T05:34:54Z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